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61" r:id="rId4"/>
    <p:sldId id="305" r:id="rId5"/>
    <p:sldId id="265" r:id="rId6"/>
    <p:sldId id="266" r:id="rId7"/>
    <p:sldId id="264" r:id="rId8"/>
    <p:sldId id="267" r:id="rId9"/>
    <p:sldId id="301" r:id="rId10"/>
    <p:sldId id="269" r:id="rId11"/>
    <p:sldId id="270" r:id="rId12"/>
    <p:sldId id="271" r:id="rId13"/>
    <p:sldId id="273" r:id="rId14"/>
    <p:sldId id="272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90" r:id="rId23"/>
    <p:sldId id="293" r:id="rId24"/>
    <p:sldId id="308" r:id="rId25"/>
    <p:sldId id="309" r:id="rId26"/>
    <p:sldId id="291" r:id="rId27"/>
    <p:sldId id="310" r:id="rId28"/>
    <p:sldId id="292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6" r:id="rId40"/>
    <p:sldId id="303" r:id="rId41"/>
    <p:sldId id="295" r:id="rId42"/>
    <p:sldId id="298" r:id="rId43"/>
    <p:sldId id="299" r:id="rId44"/>
    <p:sldId id="300" r:id="rId45"/>
    <p:sldId id="302" r:id="rId46"/>
    <p:sldId id="304" r:id="rId47"/>
    <p:sldId id="306" r:id="rId48"/>
    <p:sldId id="30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13: </a:t>
            </a:r>
            <a:r>
              <a:rPr lang="en-US" sz="3600" dirty="0" smtClean="0"/>
              <a:t>Swarm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58" y="3084171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Docker </a:t>
            </a:r>
            <a:r>
              <a:rPr lang="en-US" dirty="0" smtClean="0"/>
              <a:t>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smtClean="0"/>
              <a:t>EC2 Container Registry (ECR)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Login with AWS credentials and receive a 12-hour token you can use to access the registry.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Fault Tolerance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048693"/>
              </p:ext>
            </p:extLst>
          </p:nvPr>
        </p:nvGraphicFramePr>
        <p:xfrm>
          <a:off x="730693" y="1417638"/>
          <a:ext cx="5021925" cy="4441849"/>
        </p:xfrm>
        <a:graphic>
          <a:graphicData uri="http://schemas.openxmlformats.org/drawingml/2006/table">
            <a:tbl>
              <a:tblPr/>
              <a:tblGrid>
                <a:gridCol w="1673975"/>
                <a:gridCol w="1673975"/>
                <a:gridCol w="1673975"/>
              </a:tblGrid>
              <a:tr h="63532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# Managers in Swarm</a:t>
                      </a:r>
                      <a:endParaRPr lang="en-US" b="1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44450" marB="44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Majority (quorum)</a:t>
                      </a:r>
                      <a:endParaRPr lang="en-US" b="1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44450" marB="44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Fault Tolerance</a:t>
                      </a:r>
                    </a:p>
                  </a:txBody>
                  <a:tcPr marL="157747" marR="157747" marT="44450" marB="44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0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0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  <a:endParaRPr lang="en-US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  <a:endParaRPr lang="en-US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5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  <a:endParaRPr lang="is-I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6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7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8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5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9</a:t>
                      </a:r>
                      <a:endParaRPr lang="en-US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5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06029" y="1612170"/>
            <a:ext cx="23807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No longer able to schedule tasks after quorum lost.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Docker recommends 5-7 manager nodes in production.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More manager nodes does not increase performance.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3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communications between manager and worker nodes are encrypted (TLS).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23" y="3110084"/>
            <a:ext cx="6226139" cy="3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0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All nodes have Docker engine (1.12+) installed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First node initializes a swarm cluster and becomes first manager/leader.</a:t>
            </a:r>
          </a:p>
          <a:p>
            <a:pPr lvl="1"/>
            <a:r>
              <a:rPr lang="en-US" dirty="0"/>
              <a:t>Generates a manager token and a worker token.</a:t>
            </a:r>
          </a:p>
          <a:p>
            <a:endParaRPr lang="en-US" dirty="0"/>
          </a:p>
          <a:p>
            <a:r>
              <a:rPr lang="en-US" dirty="0"/>
              <a:t>Additional nodes join the cluster by connecting to a manager node via port 2377 and providing a token.</a:t>
            </a:r>
          </a:p>
          <a:p>
            <a:endParaRPr lang="en-US" dirty="0"/>
          </a:p>
          <a:p>
            <a:r>
              <a:rPr lang="en-US" dirty="0"/>
              <a:t>Bootstrapping challenge: Create first manager to initialize cluster and then new nodes must find a manger.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</a:t>
            </a:r>
            <a:r>
              <a:rPr lang="en-US" b="1" dirty="0"/>
              <a:t>manager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b="1" dirty="0"/>
              <a:t>Monitors</a:t>
            </a:r>
            <a:r>
              <a:rPr lang="en-US" dirty="0"/>
              <a:t> cluster state and reconciles differences between actual and desired state.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Service discovery</a:t>
            </a:r>
            <a:r>
              <a:rPr lang="en-US" dirty="0"/>
              <a:t>: assigns each service a unique DNS name and provides ingress load balancing.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Manages </a:t>
            </a:r>
            <a:r>
              <a:rPr lang="en-US" b="1" dirty="0"/>
              <a:t>rolling updates </a:t>
            </a:r>
            <a:r>
              <a:rPr lang="en-US" dirty="0"/>
              <a:t>of application containers within the swarm.</a:t>
            </a:r>
          </a:p>
          <a:p>
            <a:endParaRPr lang="en-US" dirty="0"/>
          </a:p>
          <a:p>
            <a:r>
              <a:rPr lang="en-US" dirty="0"/>
              <a:t>Swarm </a:t>
            </a:r>
            <a:r>
              <a:rPr lang="en-US" b="1" dirty="0"/>
              <a:t>worker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dirty="0"/>
              <a:t>Basically just runs Docker containers. </a:t>
            </a:r>
            <a:r>
              <a:rPr lang="en-US" dirty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Managers can serve as workers by default (not recommended in production due to potential resource starvation).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Service</a:t>
            </a:r>
            <a:r>
              <a:rPr lang="en-US" dirty="0"/>
              <a:t> definitions are given to a manager node, it dispatches </a:t>
            </a:r>
            <a:r>
              <a:rPr lang="en-US" b="1" dirty="0"/>
              <a:t>tasks</a:t>
            </a:r>
            <a:r>
              <a:rPr lang="en-US" dirty="0"/>
              <a:t> to workers.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/>
              <a:t>Two service models:</a:t>
            </a:r>
          </a:p>
          <a:p>
            <a:pPr lvl="1"/>
            <a:r>
              <a:rPr lang="en-US" b="1" dirty="0"/>
              <a:t>Replicated services</a:t>
            </a:r>
            <a:r>
              <a:rPr lang="en-US" dirty="0"/>
              <a:t>: swarm distributes a specified number of replica tasks to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Global services</a:t>
            </a:r>
            <a:r>
              <a:rPr lang="en-US" dirty="0"/>
              <a:t>: swarm runs one task on each node of the cluster.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2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do we connect services together in dynamically deployed infrastructure?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52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connect services together by creating overlay networks.</a:t>
            </a:r>
          </a:p>
          <a:p>
            <a:pPr lvl="1"/>
            <a:r>
              <a:rPr lang="en-US" dirty="0"/>
              <a:t>Layer-2 network spanning multiple cluster nodes.</a:t>
            </a:r>
          </a:p>
          <a:p>
            <a:pPr lvl="1"/>
            <a:r>
              <a:rPr lang="en-US" dirty="0"/>
              <a:t>Services on same network can communicate.</a:t>
            </a:r>
          </a:p>
          <a:p>
            <a:pPr lvl="1"/>
            <a:r>
              <a:rPr lang="en-US" dirty="0"/>
              <a:t>Services can join </a:t>
            </a:r>
            <a:r>
              <a:rPr lang="en-US" u="sng" dirty="0"/>
              <a:t>multiple</a:t>
            </a:r>
            <a:r>
              <a:rPr lang="en-US" dirty="0"/>
              <a:t> overlay networks.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1" y="4009248"/>
            <a:ext cx="5205574" cy="27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1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5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Services on the same network can connect using service names.</a:t>
            </a:r>
          </a:p>
          <a:p>
            <a:pPr lvl="1"/>
            <a:r>
              <a:rPr lang="en-US" dirty="0"/>
              <a:t>Each service in the cluster is assigned a virtual IP address and DNS entry.</a:t>
            </a:r>
          </a:p>
          <a:p>
            <a:pPr lvl="1"/>
            <a:r>
              <a:rPr lang="en-US" dirty="0"/>
              <a:t>Containers share DNS information via gossip.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37" y="3136739"/>
            <a:ext cx="6059695" cy="3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07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Apps in containers are only accessible within the cluster by default.</a:t>
            </a:r>
          </a:p>
          <a:p>
            <a:endParaRPr lang="en-US" dirty="0"/>
          </a:p>
          <a:p>
            <a:r>
              <a:rPr lang="en-US" dirty="0"/>
              <a:t>We can </a:t>
            </a:r>
            <a:r>
              <a:rPr lang="en-US" b="1" dirty="0"/>
              <a:t>expose</a:t>
            </a:r>
            <a:r>
              <a:rPr lang="en-US" dirty="0"/>
              <a:t> a service on a port which makes a set of containers available outside of the cluster.</a:t>
            </a:r>
          </a:p>
          <a:p>
            <a:endParaRPr lang="en-US" dirty="0"/>
          </a:p>
          <a:p>
            <a:r>
              <a:rPr lang="en-US" dirty="0"/>
              <a:t>Docker uses an ingress load balancing capability (routing mesh) to distribute requests across nodes.</a:t>
            </a:r>
          </a:p>
          <a:p>
            <a:endParaRPr lang="en-US" dirty="0"/>
          </a:p>
          <a:p>
            <a:pPr lvl="1"/>
            <a:r>
              <a:rPr lang="en-US" dirty="0"/>
              <a:t>Every node publishes the exposed port </a:t>
            </a:r>
            <a:r>
              <a:rPr lang="mr-IN" dirty="0"/>
              <a:t>–</a:t>
            </a:r>
            <a:r>
              <a:rPr lang="en-US" dirty="0"/>
              <a:t> even those without a related task!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possible to publish a service directly on a node, bypassing the routing mesh.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6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Mesh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544" y="1600200"/>
            <a:ext cx="69989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and Cluster Resizing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Scale a service up or down by setting the scale attribute of a service.</a:t>
            </a:r>
          </a:p>
          <a:p>
            <a:pPr lvl="1"/>
            <a:r>
              <a:rPr lang="en-US" dirty="0"/>
              <a:t>Docker continuously monitors service and attempts to maintain a desired state.</a:t>
            </a:r>
          </a:p>
          <a:p>
            <a:pPr lvl="1"/>
            <a:endParaRPr lang="en-US" dirty="0"/>
          </a:p>
          <a:p>
            <a:r>
              <a:rPr lang="en-US" dirty="0"/>
              <a:t>It’s possible to add or remove (drain) nodes from the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will try to maintain desired number of replicas for service if a worker is drained.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u="sng" dirty="0"/>
              <a:t>will not </a:t>
            </a:r>
            <a:r>
              <a:rPr lang="en-US" dirty="0"/>
              <a:t>automatically rebalance the cluster when a new worker is added.</a:t>
            </a:r>
          </a:p>
          <a:p>
            <a:pPr lvl="2"/>
            <a:r>
              <a:rPr lang="en-US" dirty="0"/>
              <a:t>It is possible to force a rebalancing as of v1.13.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7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can add labels to swam nodes and use these labels to position containers during deployment.</a:t>
            </a:r>
          </a:p>
          <a:p>
            <a:endParaRPr lang="en-US" dirty="0"/>
          </a:p>
          <a:p>
            <a:pPr lvl="1"/>
            <a:r>
              <a:rPr lang="en-US" dirty="0"/>
              <a:t>Restrict deployment of apps to nodes with certain amount of CPU, memory or IO capacity.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nodes to specific part of topology -- subnets, AZs,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Maintain app affinity </a:t>
            </a:r>
            <a:r>
              <a:rPr lang="mr-IN" dirty="0"/>
              <a:t>–</a:t>
            </a:r>
            <a:r>
              <a:rPr lang="en-US" dirty="0"/>
              <a:t> containers which need to be deployed on same node.</a:t>
            </a:r>
          </a:p>
          <a:p>
            <a:pPr lvl="1"/>
            <a:endParaRPr lang="en-US" dirty="0"/>
          </a:p>
          <a:p>
            <a:r>
              <a:rPr lang="en-US" dirty="0"/>
              <a:t>We can also reserve CPU /memory for a service and Docker will find best available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6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Rolling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can roll out updates to a service by replacing each container.</a:t>
            </a:r>
          </a:p>
          <a:p>
            <a:pPr lvl="1"/>
            <a:r>
              <a:rPr lang="en-US" b="1" dirty="0"/>
              <a:t>Update-delay</a:t>
            </a:r>
            <a:r>
              <a:rPr lang="en-US" dirty="0"/>
              <a:t>: time delay between updates (i.e., 60s)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Update-parallelism</a:t>
            </a:r>
            <a:r>
              <a:rPr lang="en-US" dirty="0"/>
              <a:t>: number of tasks to update simultaneously.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Update-max-failure-ratio</a:t>
            </a:r>
            <a:r>
              <a:rPr lang="en-US" dirty="0"/>
              <a:t>: what fraction of tasks can fail before the update process is halted.</a:t>
            </a:r>
          </a:p>
          <a:p>
            <a:pPr lvl="1"/>
            <a:endParaRPr lang="en-US" dirty="0"/>
          </a:p>
          <a:p>
            <a:r>
              <a:rPr lang="en-US" dirty="0"/>
              <a:t>Docker can also roll back to the previous version of the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mounts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Swarm services support two types of mounts:</a:t>
            </a:r>
          </a:p>
          <a:p>
            <a:endParaRPr lang="en-US" dirty="0"/>
          </a:p>
          <a:p>
            <a:pPr lvl="1"/>
            <a:r>
              <a:rPr lang="en-US" b="1" dirty="0"/>
              <a:t>Volume mount</a:t>
            </a:r>
            <a:r>
              <a:rPr lang="en-US" dirty="0"/>
              <a:t>: create or attach to an existing Docker volume.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Bind mount</a:t>
            </a:r>
            <a:r>
              <a:rPr lang="en-US" dirty="0"/>
              <a:t>: mapped file system paths from the host.</a:t>
            </a:r>
          </a:p>
          <a:p>
            <a:endParaRPr lang="en-US" dirty="0"/>
          </a:p>
          <a:p>
            <a:r>
              <a:rPr lang="en-US" dirty="0"/>
              <a:t>Docker strongly recommends not using bind mounts, but if used file system paths must exist on </a:t>
            </a:r>
            <a:r>
              <a:rPr lang="en-US" u="sng" dirty="0"/>
              <a:t>all</a:t>
            </a:r>
            <a:r>
              <a:rPr lang="en-US" dirty="0"/>
              <a:t> potential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73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provides an encrypted key-value storage mechanism to share pieces of data.</a:t>
            </a:r>
          </a:p>
          <a:p>
            <a:endParaRPr lang="en-US" dirty="0"/>
          </a:p>
          <a:p>
            <a:pPr lvl="1"/>
            <a:r>
              <a:rPr lang="en-US" dirty="0"/>
              <a:t>Data is encrypted during network transfer.</a:t>
            </a:r>
          </a:p>
          <a:p>
            <a:pPr lvl="1"/>
            <a:r>
              <a:rPr lang="en-US" dirty="0"/>
              <a:t>Data is stored in RAFT logs and encrypted at rest.</a:t>
            </a:r>
          </a:p>
          <a:p>
            <a:pPr lvl="1"/>
            <a:endParaRPr lang="en-US" dirty="0"/>
          </a:p>
          <a:p>
            <a:r>
              <a:rPr lang="en-US" dirty="0"/>
              <a:t>We can restrict access to specific secrets per container. </a:t>
            </a:r>
          </a:p>
          <a:p>
            <a:endParaRPr lang="en-US" dirty="0"/>
          </a:p>
          <a:p>
            <a:r>
              <a:rPr lang="en-US" dirty="0"/>
              <a:t>Secrets are mounted to containers using in-memory file system at: /run/secrets/&lt;</a:t>
            </a:r>
            <a:r>
              <a:rPr lang="en-US" dirty="0" err="1"/>
              <a:t>secret_name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It’s not possible to update a secret, but you can remove and recreate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2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15s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the clustered application at the ELB endpoint (after </a:t>
            </a:r>
            <a:r>
              <a:rPr lang="en-US" i="1" dirty="0" err="1" smtClean="0"/>
              <a:t>InService</a:t>
            </a:r>
            <a:r>
              <a:rPr lang="en-US" dirty="0" smtClean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homework assignment this week.</a:t>
            </a:r>
          </a:p>
          <a:p>
            <a:endParaRPr lang="en-US" dirty="0"/>
          </a:p>
          <a:p>
            <a:r>
              <a:rPr lang="en-US" dirty="0" smtClean="0"/>
              <a:t>Final exam format</a:t>
            </a:r>
          </a:p>
          <a:p>
            <a:endParaRPr lang="en-US" dirty="0" smtClean="0"/>
          </a:p>
          <a:p>
            <a:r>
              <a:rPr lang="en-US" dirty="0" smtClean="0"/>
              <a:t>Recommendations to improve the course?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 smtClean="0"/>
              <a:t>Good luck on your final exams!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54" y="2683391"/>
            <a:ext cx="3442772" cy="34427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7551" y="6250850"/>
            <a:ext cx="369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thesecretlivesofdata.com</a:t>
            </a:r>
            <a:r>
              <a:rPr lang="en-US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6331</TotalTime>
  <Words>2088</Words>
  <Application>Microsoft Macintosh PowerPoint</Application>
  <PresentationFormat>On-screen Show (4:3)</PresentationFormat>
  <Paragraphs>431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13: Swarm</vt:lpstr>
      <vt:lpstr>Agenda</vt:lpstr>
      <vt:lpstr>Service Discovery</vt:lpstr>
      <vt:lpstr>Service Discovery</vt:lpstr>
      <vt:lpstr>Service Discovery</vt:lpstr>
      <vt:lpstr>Traditional service discovery</vt:lpstr>
      <vt:lpstr>Service Discovery Platform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Orchestration</vt:lpstr>
      <vt:lpstr>Container orchestration</vt:lpstr>
      <vt:lpstr>AWS Elastic Container Service (ECS)</vt:lpstr>
      <vt:lpstr>AWS EC2 Container Registry (ECR)</vt:lpstr>
      <vt:lpstr>Docker Swarm Mode</vt:lpstr>
      <vt:lpstr>Docker Swarm Mode</vt:lpstr>
      <vt:lpstr>Swarm Fault Tolerance</vt:lpstr>
      <vt:lpstr>Docker Swarm Security</vt:lpstr>
      <vt:lpstr>Docker Swarm Mode</vt:lpstr>
      <vt:lpstr>Create a Swarm</vt:lpstr>
      <vt:lpstr>Docker Swarm Mode</vt:lpstr>
      <vt:lpstr>Swarm Service</vt:lpstr>
      <vt:lpstr>Service Networking</vt:lpstr>
      <vt:lpstr>Service Discovery</vt:lpstr>
      <vt:lpstr>Exposed Services</vt:lpstr>
      <vt:lpstr>Routing Mesh</vt:lpstr>
      <vt:lpstr>Service and Cluster Resizing</vt:lpstr>
      <vt:lpstr>Swarm Service Placement</vt:lpstr>
      <vt:lpstr>Rolling Updates</vt:lpstr>
      <vt:lpstr>Swarm mounts</vt:lpstr>
      <vt:lpstr>Swarm Secrets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  <vt:lpstr>Good Luck!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108</cp:revision>
  <dcterms:created xsi:type="dcterms:W3CDTF">2016-04-25T17:30:29Z</dcterms:created>
  <dcterms:modified xsi:type="dcterms:W3CDTF">2017-07-23T00:52:50Z</dcterms:modified>
</cp:coreProperties>
</file>